
<file path=[Content_Types].xml><?xml version="1.0" encoding="utf-8"?>
<Types xmlns="http://schemas.openxmlformats.org/package/2006/content-types">
  <Default Extension="bmp" ContentType="image/bmp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F62"/>
    <a:srgbClr val="FFCC99"/>
    <a:srgbClr val="105427"/>
    <a:srgbClr val="FEC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27"/>
  </p:normalViewPr>
  <p:slideViewPr>
    <p:cSldViewPr snapToGrid="0" showGuides="1">
      <p:cViewPr varScale="1">
        <p:scale>
          <a:sx n="68" d="100"/>
          <a:sy n="68" d="100"/>
        </p:scale>
        <p:origin x="9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FICINA%20PQR%20%20Y%20SERVICIO%20AL%20CLIENTE%202019\INFORMES\PQR\A&#209;O%202025\CAUSALES\05-MAYO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CANALES</a:t>
            </a:r>
            <a:r>
              <a:rPr lang="en-US" baseline="0"/>
              <a:t> DE ATENCIÓN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CAUSALES!$K$2</c:f>
              <c:strCache>
                <c:ptCount val="1"/>
                <c:pt idx="0">
                  <c:v>REGISTROS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CAUSALES!$J$3:$J$8</c:f>
              <c:strCache>
                <c:ptCount val="6"/>
                <c:pt idx="0">
                  <c:v>ELECTRONICO (EMAIL)</c:v>
                </c:pt>
                <c:pt idx="1">
                  <c:v>ESCRITO FISICO</c:v>
                </c:pt>
                <c:pt idx="2">
                  <c:v>PAGINA WEB                 </c:v>
                </c:pt>
                <c:pt idx="3">
                  <c:v>PRESENCIAL  (CUBICULO ACUEDUCTO)</c:v>
                </c:pt>
                <c:pt idx="4">
                  <c:v>PRESENCIAL (SEDE ADMINISTRATIVA)</c:v>
                </c:pt>
                <c:pt idx="5">
                  <c:v>LINEA LIMPIA</c:v>
                </c:pt>
              </c:strCache>
            </c:strRef>
          </c:cat>
          <c:val>
            <c:numRef>
              <c:f>(CAUSALES!$K$3:$K$8,CAUSALES!$E$20:$E$26)</c:f>
              <c:numCache>
                <c:formatCode>General</c:formatCode>
                <c:ptCount val="13"/>
                <c:pt idx="0">
                  <c:v>490</c:v>
                </c:pt>
                <c:pt idx="1">
                  <c:v>54</c:v>
                </c:pt>
                <c:pt idx="2">
                  <c:v>42</c:v>
                </c:pt>
                <c:pt idx="3">
                  <c:v>140</c:v>
                </c:pt>
                <c:pt idx="4">
                  <c:v>75</c:v>
                </c:pt>
                <c:pt idx="5">
                  <c:v>244</c:v>
                </c:pt>
                <c:pt idx="6">
                  <c:v>12</c:v>
                </c:pt>
                <c:pt idx="7">
                  <c:v>158</c:v>
                </c:pt>
                <c:pt idx="8">
                  <c:v>66</c:v>
                </c:pt>
                <c:pt idx="9">
                  <c:v>26</c:v>
                </c:pt>
                <c:pt idx="10">
                  <c:v>33</c:v>
                </c:pt>
                <c:pt idx="11">
                  <c:v>96</c:v>
                </c:pt>
                <c:pt idx="12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5-482C-92E5-1C208A345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4811104"/>
        <c:axId val="594815784"/>
        <c:axId val="0"/>
      </c:bar3DChart>
      <c:catAx>
        <c:axId val="59481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94815784"/>
        <c:crosses val="autoZero"/>
        <c:auto val="1"/>
        <c:lblAlgn val="ctr"/>
        <c:lblOffset val="100"/>
        <c:noMultiLvlLbl val="0"/>
      </c:catAx>
      <c:valAx>
        <c:axId val="594815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94811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96B2C-00B4-47EF-9EFC-0061F3617351}" type="doc">
      <dgm:prSet loTypeId="urn:microsoft.com/office/officeart/2005/8/layout/hProcess10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F90E1992-5D0D-4A42-9392-F7567C9DDB03}">
      <dgm:prSet phldrT="[Texto]" custT="1"/>
      <dgm:spPr/>
      <dgm:t>
        <a:bodyPr/>
        <a:lstStyle/>
        <a:p>
          <a:r>
            <a:rPr lang="es-ES" sz="1500" dirty="0"/>
            <a:t>QUEJAS</a:t>
          </a:r>
        </a:p>
        <a:p>
          <a:r>
            <a:rPr lang="es-CO" sz="1800" dirty="0"/>
            <a:t>3</a:t>
          </a:r>
        </a:p>
      </dgm:t>
    </dgm:pt>
    <dgm:pt modelId="{6928C3EA-D30D-492B-A54B-E5E48E5A7036}" type="parTrans" cxnId="{55641E17-BA86-42F1-873E-34A23FA60D73}">
      <dgm:prSet/>
      <dgm:spPr/>
      <dgm:t>
        <a:bodyPr/>
        <a:lstStyle/>
        <a:p>
          <a:endParaRPr lang="es-CO"/>
        </a:p>
      </dgm:t>
    </dgm:pt>
    <dgm:pt modelId="{0F84C0E1-575A-4A8A-BA1B-6E2719EBB077}" type="sibTrans" cxnId="{55641E17-BA86-42F1-873E-34A23FA60D73}">
      <dgm:prSet/>
      <dgm:spPr/>
      <dgm:t>
        <a:bodyPr/>
        <a:lstStyle/>
        <a:p>
          <a:endParaRPr lang="es-CO"/>
        </a:p>
      </dgm:t>
    </dgm:pt>
    <dgm:pt modelId="{46F700AA-8B38-4B56-BB4C-463AF643CF7F}">
      <dgm:prSet phldrT="[Texto]" custT="1"/>
      <dgm:spPr/>
      <dgm:t>
        <a:bodyPr/>
        <a:lstStyle/>
        <a:p>
          <a:r>
            <a:rPr lang="es-ES" sz="1500" dirty="0"/>
            <a:t>RECURSOS</a:t>
          </a:r>
        </a:p>
        <a:p>
          <a:r>
            <a:rPr lang="es-CO" sz="2800" dirty="0"/>
            <a:t>19</a:t>
          </a:r>
        </a:p>
      </dgm:t>
    </dgm:pt>
    <dgm:pt modelId="{D2AA9309-E27D-4E89-81A2-646E2C90097E}" type="parTrans" cxnId="{49621269-CFD2-4230-9347-2018136B7DCA}">
      <dgm:prSet/>
      <dgm:spPr/>
      <dgm:t>
        <a:bodyPr/>
        <a:lstStyle/>
        <a:p>
          <a:endParaRPr lang="es-CO"/>
        </a:p>
      </dgm:t>
    </dgm:pt>
    <dgm:pt modelId="{B0579204-FD56-4701-8BA2-5BF18E9AF8E4}" type="sibTrans" cxnId="{49621269-CFD2-4230-9347-2018136B7DCA}">
      <dgm:prSet/>
      <dgm:spPr/>
      <dgm:t>
        <a:bodyPr/>
        <a:lstStyle/>
        <a:p>
          <a:endParaRPr lang="es-CO"/>
        </a:p>
      </dgm:t>
    </dgm:pt>
    <dgm:pt modelId="{4ECE227A-5A7A-457C-991A-1F5B41167FD6}" type="pres">
      <dgm:prSet presAssocID="{2E796B2C-00B4-47EF-9EFC-0061F3617351}" presName="Name0" presStyleCnt="0">
        <dgm:presLayoutVars>
          <dgm:dir/>
          <dgm:resizeHandles val="exact"/>
        </dgm:presLayoutVars>
      </dgm:prSet>
      <dgm:spPr/>
    </dgm:pt>
    <dgm:pt modelId="{81B97832-E4CF-4C77-BCEC-7AEBBB663B8C}" type="pres">
      <dgm:prSet presAssocID="{F90E1992-5D0D-4A42-9392-F7567C9DDB03}" presName="composite" presStyleCnt="0"/>
      <dgm:spPr/>
    </dgm:pt>
    <dgm:pt modelId="{02F5437B-5A38-4BD2-A104-5D5846EB5338}" type="pres">
      <dgm:prSet presAssocID="{F90E1992-5D0D-4A42-9392-F7567C9DDB03}" presName="imagSh" presStyleLbl="bgImgPlac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4D3C3FFF-D830-457A-B782-3125AC3D02E0}" type="pres">
      <dgm:prSet presAssocID="{F90E1992-5D0D-4A42-9392-F7567C9DDB03}" presName="txNode" presStyleLbl="node1" presStyleIdx="0" presStyleCnt="2">
        <dgm:presLayoutVars>
          <dgm:bulletEnabled val="1"/>
        </dgm:presLayoutVars>
      </dgm:prSet>
      <dgm:spPr/>
    </dgm:pt>
    <dgm:pt modelId="{C5D52385-967B-4ECF-A50D-BFAF1711709B}" type="pres">
      <dgm:prSet presAssocID="{0F84C0E1-575A-4A8A-BA1B-6E2719EBB077}" presName="sibTrans" presStyleLbl="sibTrans2D1" presStyleIdx="0" presStyleCnt="1"/>
      <dgm:spPr/>
    </dgm:pt>
    <dgm:pt modelId="{398B7063-9AAF-4C08-9975-2E5829710A04}" type="pres">
      <dgm:prSet presAssocID="{0F84C0E1-575A-4A8A-BA1B-6E2719EBB077}" presName="connTx" presStyleLbl="sibTrans2D1" presStyleIdx="0" presStyleCnt="1"/>
      <dgm:spPr/>
    </dgm:pt>
    <dgm:pt modelId="{D040EF75-BC3F-407A-8332-EDD51A1E6461}" type="pres">
      <dgm:prSet presAssocID="{46F700AA-8B38-4B56-BB4C-463AF643CF7F}" presName="composite" presStyleCnt="0"/>
      <dgm:spPr/>
    </dgm:pt>
    <dgm:pt modelId="{A7B23F95-DCBF-41A4-AFB9-D0F84D106342}" type="pres">
      <dgm:prSet presAssocID="{46F700AA-8B38-4B56-BB4C-463AF643CF7F}" presName="imagSh" presStyleLbl="bgImgPlac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D91CB583-A2E2-4CDE-AF27-DDAB9ECAE21A}" type="pres">
      <dgm:prSet presAssocID="{46F700AA-8B38-4B56-BB4C-463AF643CF7F}" presName="txNode" presStyleLbl="node1" presStyleIdx="1" presStyleCnt="2">
        <dgm:presLayoutVars>
          <dgm:bulletEnabled val="1"/>
        </dgm:presLayoutVars>
      </dgm:prSet>
      <dgm:spPr/>
    </dgm:pt>
  </dgm:ptLst>
  <dgm:cxnLst>
    <dgm:cxn modelId="{55641E17-BA86-42F1-873E-34A23FA60D73}" srcId="{2E796B2C-00B4-47EF-9EFC-0061F3617351}" destId="{F90E1992-5D0D-4A42-9392-F7567C9DDB03}" srcOrd="0" destOrd="0" parTransId="{6928C3EA-D30D-492B-A54B-E5E48E5A7036}" sibTransId="{0F84C0E1-575A-4A8A-BA1B-6E2719EBB077}"/>
    <dgm:cxn modelId="{1E3F5438-A994-4866-BC7E-2DC3A1469921}" type="presOf" srcId="{46F700AA-8B38-4B56-BB4C-463AF643CF7F}" destId="{D91CB583-A2E2-4CDE-AF27-DDAB9ECAE21A}" srcOrd="0" destOrd="0" presId="urn:microsoft.com/office/officeart/2005/8/layout/hProcess10"/>
    <dgm:cxn modelId="{25B2E143-D2C7-4BED-95C1-3228504B8B95}" type="presOf" srcId="{2E796B2C-00B4-47EF-9EFC-0061F3617351}" destId="{4ECE227A-5A7A-457C-991A-1F5B41167FD6}" srcOrd="0" destOrd="0" presId="urn:microsoft.com/office/officeart/2005/8/layout/hProcess10"/>
    <dgm:cxn modelId="{49621269-CFD2-4230-9347-2018136B7DCA}" srcId="{2E796B2C-00B4-47EF-9EFC-0061F3617351}" destId="{46F700AA-8B38-4B56-BB4C-463AF643CF7F}" srcOrd="1" destOrd="0" parTransId="{D2AA9309-E27D-4E89-81A2-646E2C90097E}" sibTransId="{B0579204-FD56-4701-8BA2-5BF18E9AF8E4}"/>
    <dgm:cxn modelId="{DA9E6DB2-979E-4EFE-B934-3E1FC3DDFA7F}" type="presOf" srcId="{0F84C0E1-575A-4A8A-BA1B-6E2719EBB077}" destId="{398B7063-9AAF-4C08-9975-2E5829710A04}" srcOrd="1" destOrd="0" presId="urn:microsoft.com/office/officeart/2005/8/layout/hProcess10"/>
    <dgm:cxn modelId="{7BD031DE-31A8-4634-8E32-285807A58D75}" type="presOf" srcId="{0F84C0E1-575A-4A8A-BA1B-6E2719EBB077}" destId="{C5D52385-967B-4ECF-A50D-BFAF1711709B}" srcOrd="0" destOrd="0" presId="urn:microsoft.com/office/officeart/2005/8/layout/hProcess10"/>
    <dgm:cxn modelId="{2CC8F0F0-74D0-4AC7-8361-8058B3F69D30}" type="presOf" srcId="{F90E1992-5D0D-4A42-9392-F7567C9DDB03}" destId="{4D3C3FFF-D830-457A-B782-3125AC3D02E0}" srcOrd="0" destOrd="0" presId="urn:microsoft.com/office/officeart/2005/8/layout/hProcess10"/>
    <dgm:cxn modelId="{D9519DE8-1FD0-46A9-B25D-D2A9D70E2602}" type="presParOf" srcId="{4ECE227A-5A7A-457C-991A-1F5B41167FD6}" destId="{81B97832-E4CF-4C77-BCEC-7AEBBB663B8C}" srcOrd="0" destOrd="0" presId="urn:microsoft.com/office/officeart/2005/8/layout/hProcess10"/>
    <dgm:cxn modelId="{D4ECC1F2-01C6-49F5-87ED-FD4A7EB3D160}" type="presParOf" srcId="{81B97832-E4CF-4C77-BCEC-7AEBBB663B8C}" destId="{02F5437B-5A38-4BD2-A104-5D5846EB5338}" srcOrd="0" destOrd="0" presId="urn:microsoft.com/office/officeart/2005/8/layout/hProcess10"/>
    <dgm:cxn modelId="{E02834F3-D21B-4B42-A46C-04D1105E48BF}" type="presParOf" srcId="{81B97832-E4CF-4C77-BCEC-7AEBBB663B8C}" destId="{4D3C3FFF-D830-457A-B782-3125AC3D02E0}" srcOrd="1" destOrd="0" presId="urn:microsoft.com/office/officeart/2005/8/layout/hProcess10"/>
    <dgm:cxn modelId="{D5D740C8-8E9F-4AB0-9101-C5292D9B6412}" type="presParOf" srcId="{4ECE227A-5A7A-457C-991A-1F5B41167FD6}" destId="{C5D52385-967B-4ECF-A50D-BFAF1711709B}" srcOrd="1" destOrd="0" presId="urn:microsoft.com/office/officeart/2005/8/layout/hProcess10"/>
    <dgm:cxn modelId="{8E8E18DB-A709-4CFE-9940-FEE9F9C42F80}" type="presParOf" srcId="{C5D52385-967B-4ECF-A50D-BFAF1711709B}" destId="{398B7063-9AAF-4C08-9975-2E5829710A04}" srcOrd="0" destOrd="0" presId="urn:microsoft.com/office/officeart/2005/8/layout/hProcess10"/>
    <dgm:cxn modelId="{35446C2F-DE19-4560-B9FC-DE43E23CB1D5}" type="presParOf" srcId="{4ECE227A-5A7A-457C-991A-1F5B41167FD6}" destId="{D040EF75-BC3F-407A-8332-EDD51A1E6461}" srcOrd="2" destOrd="0" presId="urn:microsoft.com/office/officeart/2005/8/layout/hProcess10"/>
    <dgm:cxn modelId="{23A797D5-4D3D-469D-8435-7FE7DBCB87A2}" type="presParOf" srcId="{D040EF75-BC3F-407A-8332-EDD51A1E6461}" destId="{A7B23F95-DCBF-41A4-AFB9-D0F84D106342}" srcOrd="0" destOrd="0" presId="urn:microsoft.com/office/officeart/2005/8/layout/hProcess10"/>
    <dgm:cxn modelId="{9B52C470-A8E1-4479-9AF5-D00447C4DE08}" type="presParOf" srcId="{D040EF75-BC3F-407A-8332-EDD51A1E6461}" destId="{D91CB583-A2E2-4CDE-AF27-DDAB9ECAE21A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2BF9D-F5BC-4437-B3E6-32BFB4FAE3CA}" type="doc">
      <dgm:prSet loTypeId="urn:microsoft.com/office/officeart/2005/8/layout/h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40EA6D4B-F93D-4530-8090-72D5625ECD26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SOLICITUDES A LAS QUE SE LES NEGÓ EL ACCESO A LA INFORMACIÓN </a:t>
          </a:r>
          <a:endParaRPr lang="es-CO" dirty="0"/>
        </a:p>
      </dgm:t>
    </dgm:pt>
    <dgm:pt modelId="{41EE988E-A564-4BDA-A237-BF52E856A998}" type="parTrans" cxnId="{12636FB6-EF8A-402D-9B37-259BCC68BDE2}">
      <dgm:prSet/>
      <dgm:spPr/>
      <dgm:t>
        <a:bodyPr/>
        <a:lstStyle/>
        <a:p>
          <a:endParaRPr lang="es-CO"/>
        </a:p>
      </dgm:t>
    </dgm:pt>
    <dgm:pt modelId="{897F35F8-8751-4878-9E5A-75A4C38E823D}" type="sibTrans" cxnId="{12636FB6-EF8A-402D-9B37-259BCC68BDE2}">
      <dgm:prSet/>
      <dgm:spPr/>
      <dgm:t>
        <a:bodyPr/>
        <a:lstStyle/>
        <a:p>
          <a:endParaRPr lang="es-CO"/>
        </a:p>
      </dgm:t>
    </dgm:pt>
    <dgm:pt modelId="{CEA9159E-4130-4D3B-9E29-85CB993AB992}">
      <dgm:prSet phldrT="[Texto]" custT="1"/>
      <dgm:spPr/>
      <dgm:t>
        <a:bodyPr/>
        <a:lstStyle/>
        <a:p>
          <a:pPr algn="ctr"/>
          <a:r>
            <a:rPr lang="es-ES" sz="1800" dirty="0"/>
            <a:t>0</a:t>
          </a:r>
          <a:endParaRPr lang="es-CO" sz="1800" dirty="0"/>
        </a:p>
      </dgm:t>
    </dgm:pt>
    <dgm:pt modelId="{3773D41C-EC19-4559-B69F-A189E1431406}" type="parTrans" cxnId="{F432D937-6287-450F-AE8B-0FBCF6F95D95}">
      <dgm:prSet/>
      <dgm:spPr/>
      <dgm:t>
        <a:bodyPr/>
        <a:lstStyle/>
        <a:p>
          <a:endParaRPr lang="es-CO"/>
        </a:p>
      </dgm:t>
    </dgm:pt>
    <dgm:pt modelId="{CE34F848-ECFC-4705-BDDB-D0074575CDBF}" type="sibTrans" cxnId="{F432D937-6287-450F-AE8B-0FBCF6F95D95}">
      <dgm:prSet/>
      <dgm:spPr/>
      <dgm:t>
        <a:bodyPr/>
        <a:lstStyle/>
        <a:p>
          <a:endParaRPr lang="es-CO"/>
        </a:p>
      </dgm:t>
    </dgm:pt>
    <dgm:pt modelId="{56899A04-4A8D-4D82-B215-FA56BA427F92}">
      <dgm:prSet/>
      <dgm:spPr/>
      <dgm:t>
        <a:bodyPr/>
        <a:lstStyle/>
        <a:p>
          <a:r>
            <a:rPr lang="es-ES" dirty="0"/>
            <a:t>MENOR O IGUAL A 15 DÍAS</a:t>
          </a:r>
          <a:endParaRPr lang="es-CO" dirty="0"/>
        </a:p>
      </dgm:t>
    </dgm:pt>
    <dgm:pt modelId="{2237E367-4CD0-491F-B2D6-B1606EE91E76}" type="sibTrans" cxnId="{2F7C8799-D457-4391-8A91-6AB4DB048B8B}">
      <dgm:prSet/>
      <dgm:spPr/>
      <dgm:t>
        <a:bodyPr/>
        <a:lstStyle/>
        <a:p>
          <a:endParaRPr lang="es-CO"/>
        </a:p>
      </dgm:t>
    </dgm:pt>
    <dgm:pt modelId="{9A8BE31C-1D91-4513-93DA-AF3BFDFDBF05}" type="parTrans" cxnId="{2F7C8799-D457-4391-8A91-6AB4DB048B8B}">
      <dgm:prSet/>
      <dgm:spPr/>
      <dgm:t>
        <a:bodyPr/>
        <a:lstStyle/>
        <a:p>
          <a:endParaRPr lang="es-CO"/>
        </a:p>
      </dgm:t>
    </dgm:pt>
    <dgm:pt modelId="{238A4E72-DD0D-4FF6-ABC3-BA1C3B8DA155}">
      <dgm:prSet/>
      <dgm:spPr/>
      <dgm:t>
        <a:bodyPr/>
        <a:lstStyle/>
        <a:p>
          <a:r>
            <a:rPr lang="es-ES" dirty="0"/>
            <a:t>TIEMPO DE RESPUESTA</a:t>
          </a:r>
          <a:endParaRPr lang="es-CO" dirty="0"/>
        </a:p>
      </dgm:t>
    </dgm:pt>
    <dgm:pt modelId="{243E03F2-954C-46A6-9B19-D1B11AC3A698}" type="sibTrans" cxnId="{A7D9AB9A-5DC7-4317-B609-AC6057208621}">
      <dgm:prSet/>
      <dgm:spPr/>
      <dgm:t>
        <a:bodyPr/>
        <a:lstStyle/>
        <a:p>
          <a:endParaRPr lang="es-CO"/>
        </a:p>
      </dgm:t>
    </dgm:pt>
    <dgm:pt modelId="{81E0007B-C4D4-4EBE-8EE5-440D329EA340}" type="parTrans" cxnId="{A7D9AB9A-5DC7-4317-B609-AC6057208621}">
      <dgm:prSet/>
      <dgm:spPr/>
      <dgm:t>
        <a:bodyPr/>
        <a:lstStyle/>
        <a:p>
          <a:endParaRPr lang="es-CO"/>
        </a:p>
      </dgm:t>
    </dgm:pt>
    <dgm:pt modelId="{3F0BFEE5-399F-4D97-9709-D817A9B1F9E3}" type="pres">
      <dgm:prSet presAssocID="{FED2BF9D-F5BC-4437-B3E6-32BFB4FAE3CA}" presName="Name0" presStyleCnt="0">
        <dgm:presLayoutVars>
          <dgm:dir/>
          <dgm:animLvl val="lvl"/>
          <dgm:resizeHandles val="exact"/>
        </dgm:presLayoutVars>
      </dgm:prSet>
      <dgm:spPr/>
    </dgm:pt>
    <dgm:pt modelId="{56E6511C-2971-498C-B9B9-126296B053C4}" type="pres">
      <dgm:prSet presAssocID="{40EA6D4B-F93D-4530-8090-72D5625ECD26}" presName="composite" presStyleCnt="0"/>
      <dgm:spPr/>
    </dgm:pt>
    <dgm:pt modelId="{F5B42CB9-259A-404C-8E34-0B77AC04C72B}" type="pres">
      <dgm:prSet presAssocID="{40EA6D4B-F93D-4530-8090-72D5625ECD2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2E552EC-140C-42E7-8502-947F01FE25CE}" type="pres">
      <dgm:prSet presAssocID="{40EA6D4B-F93D-4530-8090-72D5625ECD26}" presName="desTx" presStyleLbl="alignAccFollowNode1" presStyleIdx="0" presStyleCnt="2">
        <dgm:presLayoutVars>
          <dgm:bulletEnabled val="1"/>
        </dgm:presLayoutVars>
      </dgm:prSet>
      <dgm:spPr/>
    </dgm:pt>
    <dgm:pt modelId="{413B156E-7558-467D-BEEF-D843AE64E5EC}" type="pres">
      <dgm:prSet presAssocID="{897F35F8-8751-4878-9E5A-75A4C38E823D}" presName="space" presStyleCnt="0"/>
      <dgm:spPr/>
    </dgm:pt>
    <dgm:pt modelId="{7DF9FE85-F0F9-4385-9AFD-92194D7536DD}" type="pres">
      <dgm:prSet presAssocID="{238A4E72-DD0D-4FF6-ABC3-BA1C3B8DA155}" presName="composite" presStyleCnt="0"/>
      <dgm:spPr/>
    </dgm:pt>
    <dgm:pt modelId="{5C77920C-70DA-43E7-A8E2-ADBBF5241D31}" type="pres">
      <dgm:prSet presAssocID="{238A4E72-DD0D-4FF6-ABC3-BA1C3B8DA1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E2FF212-C2BA-4EF6-9CCF-98B50B568BE5}" type="pres">
      <dgm:prSet presAssocID="{238A4E72-DD0D-4FF6-ABC3-BA1C3B8DA1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7AF6D28-3A40-41F8-9189-11D6E7C0AA88}" type="presOf" srcId="{FED2BF9D-F5BC-4437-B3E6-32BFB4FAE3CA}" destId="{3F0BFEE5-399F-4D97-9709-D817A9B1F9E3}" srcOrd="0" destOrd="0" presId="urn:microsoft.com/office/officeart/2005/8/layout/hList1"/>
    <dgm:cxn modelId="{F432D937-6287-450F-AE8B-0FBCF6F95D95}" srcId="{40EA6D4B-F93D-4530-8090-72D5625ECD26}" destId="{CEA9159E-4130-4D3B-9E29-85CB993AB992}" srcOrd="0" destOrd="0" parTransId="{3773D41C-EC19-4559-B69F-A189E1431406}" sibTransId="{CE34F848-ECFC-4705-BDDB-D0074575CDBF}"/>
    <dgm:cxn modelId="{1401197D-6D96-44B6-8646-64EA3B8C5222}" type="presOf" srcId="{238A4E72-DD0D-4FF6-ABC3-BA1C3B8DA155}" destId="{5C77920C-70DA-43E7-A8E2-ADBBF5241D31}" srcOrd="0" destOrd="0" presId="urn:microsoft.com/office/officeart/2005/8/layout/hList1"/>
    <dgm:cxn modelId="{F2E7D38D-DFB6-4A6F-9A10-C8D91888F6A3}" type="presOf" srcId="{CEA9159E-4130-4D3B-9E29-85CB993AB992}" destId="{52E552EC-140C-42E7-8502-947F01FE25CE}" srcOrd="0" destOrd="0" presId="urn:microsoft.com/office/officeart/2005/8/layout/hList1"/>
    <dgm:cxn modelId="{2F7C8799-D457-4391-8A91-6AB4DB048B8B}" srcId="{238A4E72-DD0D-4FF6-ABC3-BA1C3B8DA155}" destId="{56899A04-4A8D-4D82-B215-FA56BA427F92}" srcOrd="0" destOrd="0" parTransId="{9A8BE31C-1D91-4513-93DA-AF3BFDFDBF05}" sibTransId="{2237E367-4CD0-491F-B2D6-B1606EE91E76}"/>
    <dgm:cxn modelId="{A7D9AB9A-5DC7-4317-B609-AC6057208621}" srcId="{FED2BF9D-F5BC-4437-B3E6-32BFB4FAE3CA}" destId="{238A4E72-DD0D-4FF6-ABC3-BA1C3B8DA155}" srcOrd="1" destOrd="0" parTransId="{81E0007B-C4D4-4EBE-8EE5-440D329EA340}" sibTransId="{243E03F2-954C-46A6-9B19-D1B11AC3A698}"/>
    <dgm:cxn modelId="{23EB8BB3-2E51-4BD4-8B03-E03B7B174DC8}" type="presOf" srcId="{40EA6D4B-F93D-4530-8090-72D5625ECD26}" destId="{F5B42CB9-259A-404C-8E34-0B77AC04C72B}" srcOrd="0" destOrd="0" presId="urn:microsoft.com/office/officeart/2005/8/layout/hList1"/>
    <dgm:cxn modelId="{12636FB6-EF8A-402D-9B37-259BCC68BDE2}" srcId="{FED2BF9D-F5BC-4437-B3E6-32BFB4FAE3CA}" destId="{40EA6D4B-F93D-4530-8090-72D5625ECD26}" srcOrd="0" destOrd="0" parTransId="{41EE988E-A564-4BDA-A237-BF52E856A998}" sibTransId="{897F35F8-8751-4878-9E5A-75A4C38E823D}"/>
    <dgm:cxn modelId="{93DD75E9-DEAF-4937-9B22-BFEBFF38329F}" type="presOf" srcId="{56899A04-4A8D-4D82-B215-FA56BA427F92}" destId="{4E2FF212-C2BA-4EF6-9CCF-98B50B568BE5}" srcOrd="0" destOrd="0" presId="urn:microsoft.com/office/officeart/2005/8/layout/hList1"/>
    <dgm:cxn modelId="{3E8696C2-6F35-41B1-834E-204D5BAA7950}" type="presParOf" srcId="{3F0BFEE5-399F-4D97-9709-D817A9B1F9E3}" destId="{56E6511C-2971-498C-B9B9-126296B053C4}" srcOrd="0" destOrd="0" presId="urn:microsoft.com/office/officeart/2005/8/layout/hList1"/>
    <dgm:cxn modelId="{82489A4B-D0C8-43AF-9374-468141B71A6E}" type="presParOf" srcId="{56E6511C-2971-498C-B9B9-126296B053C4}" destId="{F5B42CB9-259A-404C-8E34-0B77AC04C72B}" srcOrd="0" destOrd="0" presId="urn:microsoft.com/office/officeart/2005/8/layout/hList1"/>
    <dgm:cxn modelId="{60C06BFF-21BA-4E44-B6BA-35343F509D93}" type="presParOf" srcId="{56E6511C-2971-498C-B9B9-126296B053C4}" destId="{52E552EC-140C-42E7-8502-947F01FE25CE}" srcOrd="1" destOrd="0" presId="urn:microsoft.com/office/officeart/2005/8/layout/hList1"/>
    <dgm:cxn modelId="{DDBD3B6A-F520-4826-91BE-6F26E96D142F}" type="presParOf" srcId="{3F0BFEE5-399F-4D97-9709-D817A9B1F9E3}" destId="{413B156E-7558-467D-BEEF-D843AE64E5EC}" srcOrd="1" destOrd="0" presId="urn:microsoft.com/office/officeart/2005/8/layout/hList1"/>
    <dgm:cxn modelId="{1B0609F2-6001-4D66-A6A0-A3651F4D0BCE}" type="presParOf" srcId="{3F0BFEE5-399F-4D97-9709-D817A9B1F9E3}" destId="{7DF9FE85-F0F9-4385-9AFD-92194D7536DD}" srcOrd="2" destOrd="0" presId="urn:microsoft.com/office/officeart/2005/8/layout/hList1"/>
    <dgm:cxn modelId="{550007E3-B1B3-40E8-9814-B0D9567117EC}" type="presParOf" srcId="{7DF9FE85-F0F9-4385-9AFD-92194D7536DD}" destId="{5C77920C-70DA-43E7-A8E2-ADBBF5241D31}" srcOrd="0" destOrd="0" presId="urn:microsoft.com/office/officeart/2005/8/layout/hList1"/>
    <dgm:cxn modelId="{4125B9A8-F16A-4C1A-AA1E-68DA27C46C1F}" type="presParOf" srcId="{7DF9FE85-F0F9-4385-9AFD-92194D7536DD}" destId="{4E2FF212-C2BA-4EF6-9CCF-98B50B568B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5437B-5A38-4BD2-A104-5D5846EB5338}">
      <dsp:nvSpPr>
        <dsp:cNvPr id="0" name=""/>
        <dsp:cNvSpPr/>
      </dsp:nvSpPr>
      <dsp:spPr>
        <a:xfrm>
          <a:off x="1251" y="568901"/>
          <a:ext cx="1112910" cy="1112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C3FFF-D830-457A-B782-3125AC3D02E0}">
      <dsp:nvSpPr>
        <dsp:cNvPr id="0" name=""/>
        <dsp:cNvSpPr/>
      </dsp:nvSpPr>
      <dsp:spPr>
        <a:xfrm>
          <a:off x="182422" y="1236647"/>
          <a:ext cx="1112910" cy="1112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QUEJAS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3</a:t>
          </a:r>
        </a:p>
      </dsp:txBody>
      <dsp:txXfrm>
        <a:off x="215018" y="1269243"/>
        <a:ext cx="1047718" cy="1047718"/>
      </dsp:txXfrm>
    </dsp:sp>
    <dsp:sp modelId="{C5D52385-967B-4ECF-A50D-BFAF1711709B}">
      <dsp:nvSpPr>
        <dsp:cNvPr id="0" name=""/>
        <dsp:cNvSpPr/>
      </dsp:nvSpPr>
      <dsp:spPr>
        <a:xfrm>
          <a:off x="1328532" y="991648"/>
          <a:ext cx="214371" cy="26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100" kern="1200"/>
        </a:p>
      </dsp:txBody>
      <dsp:txXfrm>
        <a:off x="1328532" y="1045131"/>
        <a:ext cx="150060" cy="160450"/>
      </dsp:txXfrm>
    </dsp:sp>
    <dsp:sp modelId="{A7B23F95-DCBF-41A4-AFB9-D0F84D106342}">
      <dsp:nvSpPr>
        <dsp:cNvPr id="0" name=""/>
        <dsp:cNvSpPr/>
      </dsp:nvSpPr>
      <dsp:spPr>
        <a:xfrm>
          <a:off x="1726650" y="568901"/>
          <a:ext cx="1112910" cy="1112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CB583-A2E2-4CDE-AF27-DDAB9ECAE21A}">
      <dsp:nvSpPr>
        <dsp:cNvPr id="0" name=""/>
        <dsp:cNvSpPr/>
      </dsp:nvSpPr>
      <dsp:spPr>
        <a:xfrm>
          <a:off x="1907821" y="1236647"/>
          <a:ext cx="1112910" cy="11129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RECURSOS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19</a:t>
          </a:r>
        </a:p>
      </dsp:txBody>
      <dsp:txXfrm>
        <a:off x="1940417" y="1269243"/>
        <a:ext cx="1047718" cy="1047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42CB9-259A-404C-8E34-0B77AC04C72B}">
      <dsp:nvSpPr>
        <dsp:cNvPr id="0" name=""/>
        <dsp:cNvSpPr/>
      </dsp:nvSpPr>
      <dsp:spPr>
        <a:xfrm>
          <a:off x="13" y="454830"/>
          <a:ext cx="1289369" cy="451610"/>
        </a:xfrm>
        <a:prstGeom prst="rect">
          <a:avLst/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SOLICITUDES A LAS QUE SE LES NEGÓ EL ACCESO A LA INFORMACIÓN </a:t>
          </a:r>
          <a:endParaRPr lang="es-CO" sz="900" kern="1200" dirty="0"/>
        </a:p>
      </dsp:txBody>
      <dsp:txXfrm>
        <a:off x="13" y="454830"/>
        <a:ext cx="1289369" cy="451610"/>
      </dsp:txXfrm>
    </dsp:sp>
    <dsp:sp modelId="{52E552EC-140C-42E7-8502-947F01FE25CE}">
      <dsp:nvSpPr>
        <dsp:cNvPr id="0" name=""/>
        <dsp:cNvSpPr/>
      </dsp:nvSpPr>
      <dsp:spPr>
        <a:xfrm>
          <a:off x="13" y="906440"/>
          <a:ext cx="1289369" cy="4940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0</a:t>
          </a:r>
          <a:endParaRPr lang="es-CO" sz="1800" kern="1200" dirty="0"/>
        </a:p>
      </dsp:txBody>
      <dsp:txXfrm>
        <a:off x="13" y="906440"/>
        <a:ext cx="1289369" cy="494099"/>
      </dsp:txXfrm>
    </dsp:sp>
    <dsp:sp modelId="{5C77920C-70DA-43E7-A8E2-ADBBF5241D31}">
      <dsp:nvSpPr>
        <dsp:cNvPr id="0" name=""/>
        <dsp:cNvSpPr/>
      </dsp:nvSpPr>
      <dsp:spPr>
        <a:xfrm>
          <a:off x="1469894" y="454830"/>
          <a:ext cx="1289369" cy="451610"/>
        </a:xfrm>
        <a:prstGeom prst="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TIEMPO DE RESPUESTA</a:t>
          </a:r>
          <a:endParaRPr lang="es-CO" sz="900" kern="1200" dirty="0"/>
        </a:p>
      </dsp:txBody>
      <dsp:txXfrm>
        <a:off x="1469894" y="454830"/>
        <a:ext cx="1289369" cy="451610"/>
      </dsp:txXfrm>
    </dsp:sp>
    <dsp:sp modelId="{4E2FF212-C2BA-4EF6-9CCF-98B50B568BE5}">
      <dsp:nvSpPr>
        <dsp:cNvPr id="0" name=""/>
        <dsp:cNvSpPr/>
      </dsp:nvSpPr>
      <dsp:spPr>
        <a:xfrm>
          <a:off x="1469894" y="906440"/>
          <a:ext cx="1289369" cy="494099"/>
        </a:xfrm>
        <a:prstGeom prst="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MENOR O IGUAL A 15 DÍAS</a:t>
          </a:r>
          <a:endParaRPr lang="es-CO" sz="900" kern="1200" dirty="0"/>
        </a:p>
      </dsp:txBody>
      <dsp:txXfrm>
        <a:off x="1469894" y="906440"/>
        <a:ext cx="1289369" cy="49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07FC9-7013-E171-A0D3-B439B9E52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9FBA0C-5F24-5A2E-5F0C-969DDA0FA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A30835-B51B-7213-E4ED-A6CD9755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D5DA1A-11EE-89E8-B93B-640430A6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BF884-EF11-C6C0-0FE8-4D5207CA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508CF-381B-A465-3F8A-A728F109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9F2E9B-C6B1-E5A6-0335-2DDF59B45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E46055-37E1-4649-7FE2-04720EA4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E4A612-C539-54A1-0230-27186F38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090102-9133-D557-6FB8-978DD8DD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7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66F125-B2B7-CC2B-56E0-64EEA8F8C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A51B59-6A86-FA3C-7807-302B83E14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0BC6A7-272F-6811-BF8E-90D82BF8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BB2BA-D375-9F39-10BF-D9AD138D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B205CC-285B-4909-4FAD-BD33B838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51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DC709-536D-A8B2-E5A6-1C14D9FC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A91125-06D3-006B-7237-6DD844B7D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605E6B-CE8F-D166-08E7-CBFB0617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4BCCB-6E79-76CD-B288-6DE4EF1E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79F931-9CFB-1ECC-7DC1-E35C86C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F8934-7814-87A7-EFCA-82072CEE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4D98D0-C129-E8EA-F886-3E63558A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7658A2-D21E-8ABC-E615-1C17DFDD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F418B-9673-CD78-6D1B-A978A88E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30572-19BC-B70D-CD7A-F60ADFEF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85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5EBD2-FD16-98B3-D328-6E0D6FC36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DABD6-62C4-0B4D-B1BD-ADA75CAEE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4C7702-0469-4620-CC70-84AF97B83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791E03-A17D-50BC-F881-3CBE3221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0AC916-B766-FDBF-86B1-78D88F61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F1F65-59DC-F110-2D9E-75B549D9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27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0FF47-298C-7ABA-BD0E-D52D475B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19F852-946F-9C43-63D3-A93835BA6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913C4-2CE5-63F1-AF6A-80EED0A59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910B4B-3596-0D43-3057-6FF091A20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FE913F-0CED-AD43-7140-C58B339F5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308B0-B417-DF0C-5CD0-0E78B432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C171EA-1C0D-54DA-3AC2-EAE7EA86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5FFF45-2C6F-9DA7-0D00-BAA88AAE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13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72EDB-2665-2FAE-04F9-7B676550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7253A4-FAF1-9A74-A9A5-D559B5F5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DBE669-7518-B3F1-9848-743B82FF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128A91-2535-38DE-3859-13DC8FE0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72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2BCDFE-E3BF-CA41-6187-92506289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7F1FFE-0A9C-55D5-EA7A-3F375706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D8EB6E-E86A-4DCF-AB3B-E403E547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70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6EEDE-D5CD-B605-26DA-2B9213E4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5B3D2D-905A-A1D3-B380-2BA56557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3211E6-00BF-AFB0-D4BB-5222DF327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4B6965-117E-3548-1E30-C63F15A6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688B54-1E3F-F3C3-DA95-F7E91507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68E036-9F4C-A318-4478-BF1B8512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62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D2FBB-20AA-FB49-751F-DA4B5C613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9467E38-A68F-8302-2B08-97484329A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188F18-0048-78DE-D9CC-74DA3BB88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1CC51-FE59-70D9-3753-7874F67C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D3DE75-D615-FCDA-1499-E434353F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0935CE-81BB-B1B2-23BC-5827A43E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59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C2634F-44CD-99CE-348D-1A6FF59A6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B3F404-9A97-AF1D-B019-FCBDCF096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9AA389-6B74-C4DA-C27E-926BBA6C5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66380-40B4-6D43-B5B2-6936F6B3937B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6A3BB-71C3-8D33-4273-FAF1CC451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DD173-9786-748D-2340-642B45622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55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8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7.bmp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4289DC0-D05D-415E-2D36-45E78004E6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A3E0E83-C023-6038-7548-1F0B6F138C4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7591" y="723"/>
            <a:ext cx="970478" cy="110850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6FE4EFC-7334-BCDF-02AC-18A3431CDA73}"/>
              </a:ext>
            </a:extLst>
          </p:cNvPr>
          <p:cNvSpPr txBox="1"/>
          <p:nvPr/>
        </p:nvSpPr>
        <p:spPr>
          <a:xfrm>
            <a:off x="225287" y="290993"/>
            <a:ext cx="117414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INFORME ACCESO A INFORMACIÓN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QUEJAS Y RECLAMOS</a:t>
            </a: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49A13A28-F8B9-3095-9F78-551A217F6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7058955"/>
              </p:ext>
            </p:extLst>
          </p:nvPr>
        </p:nvGraphicFramePr>
        <p:xfrm>
          <a:off x="8572539" y="1862791"/>
          <a:ext cx="3021983" cy="2918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Gestión Efectiva de PQRS #Peticiones #quejas #reclamos #sugerencias">
            <a:extLst>
              <a:ext uri="{FF2B5EF4-FFF2-40B4-BE49-F238E27FC236}">
                <a16:creationId xmlns:a16="http://schemas.microsoft.com/office/drawing/2014/main" id="{4BAD21C2-8792-1E30-28C1-9EF28235BF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71" b="10041"/>
          <a:stretch/>
        </p:blipFill>
        <p:spPr bwMode="auto">
          <a:xfrm>
            <a:off x="1035097" y="175601"/>
            <a:ext cx="1189495" cy="10694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D1FE24B6-EADF-5666-3D23-C6F0D84B93BC}"/>
              </a:ext>
            </a:extLst>
          </p:cNvPr>
          <p:cNvSpPr/>
          <p:nvPr/>
        </p:nvSpPr>
        <p:spPr>
          <a:xfrm>
            <a:off x="1520597" y="1591231"/>
            <a:ext cx="578728" cy="578728"/>
          </a:xfrm>
          <a:prstGeom prst="ellipse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293554"/>
              <a:satOff val="-25390"/>
              <a:lumOff val="-254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695EED6-F275-576A-FF49-ADA37D5BDE26}"/>
              </a:ext>
            </a:extLst>
          </p:cNvPr>
          <p:cNvSpPr/>
          <p:nvPr/>
        </p:nvSpPr>
        <p:spPr>
          <a:xfrm>
            <a:off x="5014092" y="1654769"/>
            <a:ext cx="578728" cy="578728"/>
          </a:xfrm>
          <a:prstGeom prst="ellipse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880662"/>
              <a:satOff val="-76170"/>
              <a:lumOff val="-76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D3813FF-E276-8B23-8C66-1E921A171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268778"/>
              </p:ext>
            </p:extLst>
          </p:nvPr>
        </p:nvGraphicFramePr>
        <p:xfrm>
          <a:off x="1094408" y="2171544"/>
          <a:ext cx="3369917" cy="3336017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884990">
                  <a:extLst>
                    <a:ext uri="{9D8B030D-6E8A-4147-A177-3AD203B41FA5}">
                      <a16:colId xmlns:a16="http://schemas.microsoft.com/office/drawing/2014/main" val="2696855691"/>
                    </a:ext>
                  </a:extLst>
                </a:gridCol>
                <a:gridCol w="484927">
                  <a:extLst>
                    <a:ext uri="{9D8B030D-6E8A-4147-A177-3AD203B41FA5}">
                      <a16:colId xmlns:a16="http://schemas.microsoft.com/office/drawing/2014/main" val="3499460640"/>
                    </a:ext>
                  </a:extLst>
                </a:gridCol>
              </a:tblGrid>
              <a:tr h="201499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CO" sz="1100" b="1" u="none" strike="noStrike" dirty="0">
                        <a:effectLst/>
                      </a:endParaRPr>
                    </a:p>
                    <a:p>
                      <a:pPr algn="ctr" fontAlgn="b">
                        <a:buNone/>
                      </a:pPr>
                      <a:r>
                        <a:rPr lang="es-CO" sz="1100" b="1" u="none" strike="noStrike" dirty="0">
                          <a:effectLst/>
                        </a:rPr>
                        <a:t>DETALLE DE CAUSAL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32028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INCONFORMIDAD CON EL AFORO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2554346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INCONFORMIDAD CON LA MEDICIÓN DEL CONSUMO O PRODUCCIÓN FACTURADO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651986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COBRO MULTIPLE YO ACUMULADO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501152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SUBSIDIOS Y CONTRIBUCIONES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4069263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 dirty="0">
                          <a:effectLst/>
                        </a:rPr>
                        <a:t>DESCUENTO POR PREDIO DESOCUPADO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9955795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COBRO POR  NÚMERO DE UNIDADES INDEPENDIENTES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3134170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ESTRATO INCORRECTO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540848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CLASE DE USO INCORRECTO ( INDUSTRIAL,COMERCIAL ,OFICIAL 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5371246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TARIFA INCORRECTA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1370915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MULTIUSUARIOS DEL SERVICIO DE ASEO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1151982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INTERRUPCIONES  EN LA PRESTACIÓN DEL SERVICIO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4626684"/>
                  </a:ext>
                </a:extLst>
              </a:tr>
              <a:tr h="20149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TERMINACIÓN DE CONTRATO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0650775"/>
                  </a:ext>
                </a:extLst>
              </a:tr>
            </a:tbl>
          </a:graphicData>
        </a:graphic>
      </p:graphicFrame>
      <p:sp>
        <p:nvSpPr>
          <p:cNvPr id="4" name="Doble onda 3">
            <a:extLst>
              <a:ext uri="{FF2B5EF4-FFF2-40B4-BE49-F238E27FC236}">
                <a16:creationId xmlns:a16="http://schemas.microsoft.com/office/drawing/2014/main" id="{EEA67BCE-846F-6C2A-AFAE-33689650EFD9}"/>
              </a:ext>
            </a:extLst>
          </p:cNvPr>
          <p:cNvSpPr/>
          <p:nvPr/>
        </p:nvSpPr>
        <p:spPr>
          <a:xfrm>
            <a:off x="1094408" y="1496863"/>
            <a:ext cx="3369917" cy="767464"/>
          </a:xfrm>
          <a:prstGeom prst="doubleWav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RECLAMOS</a:t>
            </a:r>
            <a:r>
              <a:rPr lang="es-E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O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915B4775-D7ED-2427-CA2B-B6B9654FE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732698"/>
              </p:ext>
            </p:extLst>
          </p:nvPr>
        </p:nvGraphicFramePr>
        <p:xfrm>
          <a:off x="4632663" y="2233497"/>
          <a:ext cx="3603197" cy="244777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084701">
                  <a:extLst>
                    <a:ext uri="{9D8B030D-6E8A-4147-A177-3AD203B41FA5}">
                      <a16:colId xmlns:a16="http://schemas.microsoft.com/office/drawing/2014/main" val="2700006762"/>
                    </a:ext>
                  </a:extLst>
                </a:gridCol>
                <a:gridCol w="518496">
                  <a:extLst>
                    <a:ext uri="{9D8B030D-6E8A-4147-A177-3AD203B41FA5}">
                      <a16:colId xmlns:a16="http://schemas.microsoft.com/office/drawing/2014/main" val="1108918775"/>
                    </a:ext>
                  </a:extLst>
                </a:gridCol>
              </a:tblGrid>
              <a:tr h="18030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CO" sz="1100" b="1" u="none" strike="noStrike" dirty="0">
                        <a:effectLst/>
                      </a:endParaRPr>
                    </a:p>
                    <a:p>
                      <a:pPr algn="ctr" fontAlgn="b">
                        <a:buNone/>
                      </a:pPr>
                      <a:r>
                        <a:rPr lang="es-CO" sz="1100" b="1" u="none" strike="noStrike" dirty="0">
                          <a:effectLst/>
                        </a:rPr>
                        <a:t>DETALLE DE CAUSAL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233340"/>
                  </a:ext>
                </a:extLst>
              </a:tr>
              <a:tr h="1803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SUPERINTENDENCIA DE SERVICIOS PBLICOS DOMICILIARIOS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7019650"/>
                  </a:ext>
                </a:extLst>
              </a:tr>
              <a:tr h="1803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SOLICITUDES PODA DE ARBOLES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8225051"/>
                  </a:ext>
                </a:extLst>
              </a:tr>
              <a:tr h="1803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CO" sz="1100" u="none" strike="noStrike">
                          <a:effectLst/>
                        </a:rPr>
                        <a:t>SOLICITUDES DE INFORMACIÓN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2340137"/>
                  </a:ext>
                </a:extLst>
              </a:tr>
              <a:tr h="1803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t-BR" sz="1100" u="none" strike="noStrike">
                          <a:effectLst/>
                        </a:rPr>
                        <a:t>CORTE DE CESPED /  LIMPIEZA PARQUES/ BRIGADAS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035313"/>
                  </a:ext>
                </a:extLst>
              </a:tr>
              <a:tr h="1803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CULTURA CIUDADANA/PUNTOS CRITICOS/CONTENEDORES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130568"/>
                  </a:ext>
                </a:extLst>
              </a:tr>
              <a:tr h="5215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OTROS ( CERTIFICADOS/ABONO/DESISTIMIENTOS/CAPACITACIONES/CANECAS/EVENTOS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888528"/>
                  </a:ext>
                </a:extLst>
              </a:tr>
              <a:tr h="35091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1100" u="none" strike="noStrike">
                          <a:effectLst/>
                        </a:rPr>
                        <a:t>SERVICIOS  ESPECIALES DE RECOLECCION DE ESCOMBROS, INSERVIBLES Y MATERIAL VEGETAL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9983896"/>
                  </a:ext>
                </a:extLst>
              </a:tr>
            </a:tbl>
          </a:graphicData>
        </a:graphic>
      </p:graphicFrame>
      <p:sp>
        <p:nvSpPr>
          <p:cNvPr id="7" name="Doble onda 6">
            <a:extLst>
              <a:ext uri="{FF2B5EF4-FFF2-40B4-BE49-F238E27FC236}">
                <a16:creationId xmlns:a16="http://schemas.microsoft.com/office/drawing/2014/main" id="{7DDCA2DB-A20E-1EAB-9914-F87448E110A2}"/>
              </a:ext>
            </a:extLst>
          </p:cNvPr>
          <p:cNvSpPr/>
          <p:nvPr/>
        </p:nvSpPr>
        <p:spPr>
          <a:xfrm>
            <a:off x="4632664" y="1560401"/>
            <a:ext cx="3603197" cy="767464"/>
          </a:xfrm>
          <a:prstGeom prst="doubleWav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SOLICITUDES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Mayo Logo | Herramienta de diseño de logotipos gratuita de Flaming Text">
            <a:extLst>
              <a:ext uri="{FF2B5EF4-FFF2-40B4-BE49-F238E27FC236}">
                <a16:creationId xmlns:a16="http://schemas.microsoft.com/office/drawing/2014/main" id="{C2589CAA-759C-308D-7EEB-A4C2C503BA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6" t="24448" r="8945" b="27721"/>
          <a:stretch>
            <a:fillRect/>
          </a:stretch>
        </p:blipFill>
        <p:spPr bwMode="auto">
          <a:xfrm>
            <a:off x="9052179" y="1285988"/>
            <a:ext cx="1797260" cy="49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04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B09E7BE-75EB-393F-667D-BC3E7E3FB9A0}"/>
              </a:ext>
            </a:extLst>
          </p:cNvPr>
          <p:cNvSpPr txBox="1"/>
          <p:nvPr/>
        </p:nvSpPr>
        <p:spPr>
          <a:xfrm>
            <a:off x="1322567" y="681037"/>
            <a:ext cx="117414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INFORME ACCESO A INFORMACIÓN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QUEJAS Y RECLAMOS</a:t>
            </a: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</a:t>
            </a:r>
          </a:p>
        </p:txBody>
      </p:sp>
      <p:pic>
        <p:nvPicPr>
          <p:cNvPr id="1026" name="Picture 2" descr="Gestión Efectiva de PQRS #Peticiones #quejas #reclamos #sugerencias">
            <a:extLst>
              <a:ext uri="{FF2B5EF4-FFF2-40B4-BE49-F238E27FC236}">
                <a16:creationId xmlns:a16="http://schemas.microsoft.com/office/drawing/2014/main" id="{10F77223-931B-8C8A-275C-22933DC81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71" b="10041"/>
          <a:stretch/>
        </p:blipFill>
        <p:spPr bwMode="auto">
          <a:xfrm>
            <a:off x="10869433" y="372549"/>
            <a:ext cx="1189495" cy="10694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389F8643-9F11-1577-6728-12F9D0C830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892523"/>
              </p:ext>
            </p:extLst>
          </p:nvPr>
        </p:nvGraphicFramePr>
        <p:xfrm>
          <a:off x="8435382" y="3995086"/>
          <a:ext cx="2759278" cy="185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11" descr="Traslado PNG Imágenes Transparentes - Pngtree">
            <a:extLst>
              <a:ext uri="{FF2B5EF4-FFF2-40B4-BE49-F238E27FC236}">
                <a16:creationId xmlns:a16="http://schemas.microsoft.com/office/drawing/2014/main" id="{110176CB-2809-426E-4D62-5CD6DB855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5" r="1951" b="13427"/>
          <a:stretch/>
        </p:blipFill>
        <p:spPr bwMode="auto">
          <a:xfrm>
            <a:off x="5598181" y="4650101"/>
            <a:ext cx="2101317" cy="1576661"/>
          </a:xfrm>
          <a:prstGeom prst="rect">
            <a:avLst/>
          </a:prstGeom>
          <a:ln w="228600" cap="sq" cmpd="thickThin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E90AA35-43F8-6466-3D31-9D2042A19999}"/>
              </a:ext>
            </a:extLst>
          </p:cNvPr>
          <p:cNvSpPr txBox="1"/>
          <p:nvPr/>
        </p:nvSpPr>
        <p:spPr>
          <a:xfrm>
            <a:off x="5388364" y="4610221"/>
            <a:ext cx="2520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TRASLADO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619E151-30E8-B1DD-6346-7D1B7213FFD9}"/>
              </a:ext>
            </a:extLst>
          </p:cNvPr>
          <p:cNvSpPr txBox="1"/>
          <p:nvPr/>
        </p:nvSpPr>
        <p:spPr>
          <a:xfrm>
            <a:off x="5322050" y="5897310"/>
            <a:ext cx="25209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COMPETENCIA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4E9A6F4-8B8C-EE64-D9D9-D1675A1D547A}"/>
              </a:ext>
            </a:extLst>
          </p:cNvPr>
          <p:cNvSpPr/>
          <p:nvPr/>
        </p:nvSpPr>
        <p:spPr>
          <a:xfrm>
            <a:off x="6573116" y="5176821"/>
            <a:ext cx="5501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B328D02-C64D-E71F-4923-16FABFA79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975693"/>
              </p:ext>
            </p:extLst>
          </p:nvPr>
        </p:nvGraphicFramePr>
        <p:xfrm>
          <a:off x="5598182" y="2036981"/>
          <a:ext cx="6000760" cy="1972914"/>
        </p:xfrm>
        <a:graphic>
          <a:graphicData uri="http://schemas.openxmlformats.org/drawingml/2006/table">
            <a:tbl>
              <a:tblPr/>
              <a:tblGrid>
                <a:gridCol w="6000760">
                  <a:extLst>
                    <a:ext uri="{9D8B030D-6E8A-4147-A177-3AD203B41FA5}">
                      <a16:colId xmlns:a16="http://schemas.microsoft.com/office/drawing/2014/main" val="2618109932"/>
                    </a:ext>
                  </a:extLst>
                </a:gridCol>
              </a:tblGrid>
              <a:tr h="1972914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81318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6B2726C-FFB7-C8EA-B9C7-A93FCAA94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265436"/>
              </p:ext>
            </p:extLst>
          </p:nvPr>
        </p:nvGraphicFramePr>
        <p:xfrm>
          <a:off x="5736546" y="2143000"/>
          <a:ext cx="5777584" cy="1724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524">
                  <a:extLst>
                    <a:ext uri="{9D8B030D-6E8A-4147-A177-3AD203B41FA5}">
                      <a16:colId xmlns:a16="http://schemas.microsoft.com/office/drawing/2014/main" val="3127298684"/>
                    </a:ext>
                  </a:extLst>
                </a:gridCol>
                <a:gridCol w="876344">
                  <a:extLst>
                    <a:ext uri="{9D8B030D-6E8A-4147-A177-3AD203B41FA5}">
                      <a16:colId xmlns:a16="http://schemas.microsoft.com/office/drawing/2014/main" val="3626671111"/>
                    </a:ext>
                  </a:extLst>
                </a:gridCol>
                <a:gridCol w="920716">
                  <a:extLst>
                    <a:ext uri="{9D8B030D-6E8A-4147-A177-3AD203B41FA5}">
                      <a16:colId xmlns:a16="http://schemas.microsoft.com/office/drawing/2014/main" val="2409360363"/>
                    </a:ext>
                  </a:extLst>
                </a:gridCol>
              </a:tblGrid>
              <a:tr h="674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SISTEMA ÚNICO DE INFORMACIÓN DE TRÁMITES - SUIT-</a:t>
                      </a:r>
                      <a:endParaRPr lang="es-ES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solicitudes resueltas parcialmente en línea</a:t>
                      </a:r>
                      <a:endParaRPr lang="es-ES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solicitudes resueltas de forma presencial</a:t>
                      </a:r>
                      <a:endParaRPr lang="es-CO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549795"/>
                  </a:ext>
                </a:extLst>
              </a:tr>
              <a:tr h="16727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83162 CAMBIO DE TARIFA DE SERVICIOS PÚBLICOS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971014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83295 CAMBIO DE LA CLASE DE USO DE UN INMUEBLE AL CUAL SE LE PRESTA EL SERVICIO PÚBLICO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5868369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84061 SERVICIOS ESPECIALES DE RECOLECCIÓN DE PODAS, INSERVIBLES O ESCOMBROS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122354"/>
                  </a:ext>
                </a:extLst>
              </a:tr>
              <a:tr h="17493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84062 DUPLICADO DE RECIBOS DE PAGO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95877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C1C1A1-8178-0090-BE96-D16DCD09F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825521"/>
              </p:ext>
            </p:extLst>
          </p:nvPr>
        </p:nvGraphicFramePr>
        <p:xfrm>
          <a:off x="750050" y="1958965"/>
          <a:ext cx="4572000" cy="2749320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618109932"/>
                    </a:ext>
                  </a:extLst>
                </a:gridCol>
              </a:tblGrid>
              <a:tr h="274932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813182"/>
                  </a:ext>
                </a:extLst>
              </a:tr>
            </a:tbl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1522FB8-6706-950C-FECF-4B573C84AF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852244"/>
              </p:ext>
            </p:extLst>
          </p:nvPr>
        </p:nvGraphicFramePr>
        <p:xfrm>
          <a:off x="911392" y="2036981"/>
          <a:ext cx="4282508" cy="257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761705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255</Words>
  <Application>Microsoft Office PowerPoint</Application>
  <PresentationFormat>Panorámica</PresentationFormat>
  <Paragraphs>77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Martinez</dc:creator>
  <cp:lastModifiedBy>PQR</cp:lastModifiedBy>
  <cp:revision>15</cp:revision>
  <dcterms:created xsi:type="dcterms:W3CDTF">2024-06-18T22:33:32Z</dcterms:created>
  <dcterms:modified xsi:type="dcterms:W3CDTF">2025-07-10T18:44:51Z</dcterms:modified>
</cp:coreProperties>
</file>