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9" r:id="rId3"/>
    <p:sldId id="264" r:id="rId4"/>
    <p:sldId id="262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5327"/>
    <a:srgbClr val="FEC017"/>
    <a:srgbClr val="39AF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306"/>
  </p:normalViewPr>
  <p:slideViewPr>
    <p:cSldViewPr snapToGrid="0" showGuides="1">
      <p:cViewPr varScale="1">
        <p:scale>
          <a:sx n="68" d="100"/>
          <a:sy n="68" d="100"/>
        </p:scale>
        <p:origin x="9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OFICINA%20PQR%20%20Y%20SERVICIO%20AL%20CLIENTE%202019\INFORMES\PQR\A&#209;O%202026\CAUSALES\5.%20MAYO%20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CAUSALES!$K$2</c:f>
              <c:strCache>
                <c:ptCount val="1"/>
                <c:pt idx="0">
                  <c:v>REGISTROS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A11-4ACD-87C4-5D177FFD5B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A11-4ACD-87C4-5D177FFD5B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A11-4ACD-87C4-5D177FFD5B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A11-4ACD-87C4-5D177FFD5BE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A11-4ACD-87C4-5D177FFD5BE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A11-4ACD-87C4-5D177FFD5BE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CAUSALES!$J$3:$J$8</c:f>
              <c:strCache>
                <c:ptCount val="6"/>
                <c:pt idx="0">
                  <c:v>CORREO</c:v>
                </c:pt>
                <c:pt idx="1">
                  <c:v>FISICO</c:v>
                </c:pt>
                <c:pt idx="2">
                  <c:v>WEB</c:v>
                </c:pt>
                <c:pt idx="3">
                  <c:v>VENTANILLA</c:v>
                </c:pt>
                <c:pt idx="4">
                  <c:v>VERBAL</c:v>
                </c:pt>
                <c:pt idx="5">
                  <c:v>LINEA</c:v>
                </c:pt>
              </c:strCache>
            </c:strRef>
          </c:cat>
          <c:val>
            <c:numRef>
              <c:f>CAUSALES!$K$3:$K$8</c:f>
              <c:numCache>
                <c:formatCode>General</c:formatCode>
                <c:ptCount val="6"/>
                <c:pt idx="0">
                  <c:v>385</c:v>
                </c:pt>
                <c:pt idx="1">
                  <c:v>48</c:v>
                </c:pt>
                <c:pt idx="2">
                  <c:v>61</c:v>
                </c:pt>
                <c:pt idx="3">
                  <c:v>111</c:v>
                </c:pt>
                <c:pt idx="4">
                  <c:v>103</c:v>
                </c:pt>
                <c:pt idx="5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A11-4ACD-87C4-5D177FFD5BE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BD123-D252-A07F-199D-CC95788E4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0E16DED-A754-C971-BF8A-1DA3140D4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14FF62-5CB9-43E6-FA8B-8DBCEF174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82DA36-3482-1F58-C531-5BE1C2EF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A38A93-01E5-CB0F-6488-A1E66FAD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0976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CF64A6-DAE1-7EBF-E777-98A1D7D0C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7953C5-9DB6-F6A3-ED56-02A94D4BB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BA5A35-8306-DDC4-8DDD-C1F4D9659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B857CC-E971-AABD-CA7D-C3531F57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3A4AB5-9535-A61B-A104-3BC030C95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28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3AEAE5-042E-603B-6993-26938D40AF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C64E05-53AA-B490-9C28-61089D524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34C7BF-61E7-5622-F344-79DAB2944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A0A93A-216E-2C04-DE4B-844A6F64B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0F1373-7B35-CC13-FB92-44E74793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4201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86BB6-53A7-2045-46F7-3A2FAE7C1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85AA04-6E94-08C2-2026-352D6AFA6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BCF688-0B0D-607C-B24F-A00C3FBC1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B01843-B0F2-304E-3051-30A22A21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A20083-340D-CCFE-F206-75B6D9AB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443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EB04E3-BC8A-88FD-95E9-D51FB1192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AA9E08-9550-BE39-005F-E8117E03B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C13B9A-79B6-2578-1633-BDBB0BA70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D57FEBA-387E-370E-1A65-4AC95FED9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D4D25B-CFA9-718F-9A2A-7C9C2E3E7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0357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80BAE7-3F18-D656-BA3A-765457E4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2FD178-07AE-80CD-1B8F-D47858148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691E1A9-5240-40F3-BD0B-31AAE3BA5A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A369F52-0F49-5995-6B36-DEBA169AA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E37063A-B074-5927-4163-FFAA86CB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59D18E-CC6E-AE8D-2AC6-E5642C10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10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DC8105-B012-B9A8-0C2D-FEE9FCF11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32CBA2-4940-7612-9B9A-02481EA2D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274AAF-0909-5E25-5560-625202850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CDDDF74-D67B-68DE-B132-EF3F8EE341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DC3161A-B170-A828-D853-6A8B4D2807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ABE3E05-A42E-776C-BD35-E80F7F32F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C4C6AA1-4767-E5B5-3365-80BBFB649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688257C-2346-F915-EDCC-FB39C5BB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1753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C4FF51-6D82-302F-35EE-07152C7B9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65823F-AA24-A1E8-F568-B66A2040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307F24-FA87-9C01-D662-E3A612A7D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5D4AA9-2F24-10DD-1E7D-629A7F5F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062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1127FFB-B99D-A288-2240-035103AD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E688FC2-E186-16A0-AEF9-2A3E2D7A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C147DCB-9E06-E994-86B3-7BC2A63CE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438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E735F6-751A-33D3-DAE7-0176E799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F4169-EA10-CC66-1847-652AEF7A7B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B377A9A-F1A3-46B9-205B-CCF7D17B0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2331FE2-DAA6-63FC-7474-40B6D2D2C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53C98C7-349C-4487-28E2-13241CBE7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C112B66-913B-BDC5-51BF-43EEA24D2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839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098F5-8E15-8949-F553-1003ED474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B0C88D-4712-8928-19A9-4C8293E27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7AC6D3C-A203-1CE0-B6DA-F53EC7EB3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955D17-5BFA-EEAF-B839-0DE275A94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CA974E-D30C-CA81-2E71-E7D51636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12DD52-0245-C39B-8FB2-20008AC28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94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B0A22F1-500B-63FD-2FBD-7B8145967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1D764-46F2-2850-D42C-B7C71118E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C0824B-6514-BBFA-457F-33B96CE1B9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2C3B4-2C1D-8440-A779-880F3ACD85F3}" type="datetimeFigureOut">
              <a:rPr lang="es-ES" smtClean="0"/>
              <a:t>14/07/2026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B74F6D-92F0-AA2A-7DC0-BCBD26D624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88425E-FBF3-E1F2-3843-28C9C09E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F7124-63C6-5948-8790-83A42E44391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916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7C0F6F-013E-8169-F44B-13A6B52CB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4C68ACD-B8EF-4ABF-F653-572B56FCF81E}"/>
              </a:ext>
            </a:extLst>
          </p:cNvPr>
          <p:cNvSpPr txBox="1"/>
          <p:nvPr/>
        </p:nvSpPr>
        <p:spPr>
          <a:xfrm>
            <a:off x="2285709" y="2822900"/>
            <a:ext cx="7620581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5400" b="1" dirty="0">
                <a:solidFill>
                  <a:srgbClr val="0D5327"/>
                </a:solidFill>
                <a:latin typeface="LT Saeada" pitchFamily="2" charset="77"/>
              </a:rPr>
              <a:t>INFORME ACCESO </a:t>
            </a:r>
          </a:p>
          <a:p>
            <a:pPr algn="ctr">
              <a:lnSpc>
                <a:spcPct val="80000"/>
              </a:lnSpc>
            </a:pPr>
            <a:r>
              <a:rPr lang="es-CO" sz="5400" b="1" dirty="0">
                <a:solidFill>
                  <a:srgbClr val="0D5327"/>
                </a:solidFill>
                <a:latin typeface="LT Saeada" pitchFamily="2" charset="77"/>
              </a:rPr>
              <a:t>A INFORMACIÓN </a:t>
            </a:r>
          </a:p>
          <a:p>
            <a:pPr algn="ctr">
              <a:lnSpc>
                <a:spcPct val="80000"/>
              </a:lnSpc>
            </a:pPr>
            <a:r>
              <a:rPr lang="es-CO" sz="5400" b="1" dirty="0">
                <a:solidFill>
                  <a:srgbClr val="39AF62"/>
                </a:solidFill>
                <a:latin typeface="LT Saeada" pitchFamily="2" charset="77"/>
              </a:rPr>
              <a:t>QUEJAS Y RECLAMOS</a:t>
            </a:r>
          </a:p>
          <a:p>
            <a:pPr algn="ctr">
              <a:lnSpc>
                <a:spcPct val="80000"/>
              </a:lnSpc>
            </a:pPr>
            <a:r>
              <a:rPr lang="es-CO" sz="5400" b="1" dirty="0">
                <a:solidFill>
                  <a:srgbClr val="39AF62"/>
                </a:solidFill>
                <a:latin typeface="LT Saeada" pitchFamily="2" charset="77"/>
              </a:rPr>
              <a:t>MAYO 2026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6331AC1-7BBD-8FCF-EA62-07B3381091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243050"/>
            <a:ext cx="3810000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80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7C0F6F-013E-8169-F44B-13A6B52CB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3677E6-A782-3B40-82B3-1055FE73D98A}"/>
              </a:ext>
            </a:extLst>
          </p:cNvPr>
          <p:cNvSpPr txBox="1"/>
          <p:nvPr/>
        </p:nvSpPr>
        <p:spPr>
          <a:xfrm>
            <a:off x="3675918" y="887143"/>
            <a:ext cx="717380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CO" sz="3200" b="1" dirty="0">
                <a:solidFill>
                  <a:srgbClr val="0D5327"/>
                </a:solidFill>
                <a:latin typeface="LT Saeada" pitchFamily="2" charset="77"/>
              </a:rPr>
              <a:t>INFORME ACCESO A INFORMACIÓN </a:t>
            </a:r>
            <a:r>
              <a:rPr lang="es-CO" sz="3200" b="1" dirty="0">
                <a:solidFill>
                  <a:srgbClr val="39AF62"/>
                </a:solidFill>
                <a:latin typeface="LT Saeada" pitchFamily="2" charset="77"/>
              </a:rPr>
              <a:t>QUEJAS Y RECLAMOS MAYO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7984D09-4B23-C897-46D7-B7E0BDE864B6}"/>
              </a:ext>
            </a:extLst>
          </p:cNvPr>
          <p:cNvSpPr txBox="1"/>
          <p:nvPr/>
        </p:nvSpPr>
        <p:spPr>
          <a:xfrm>
            <a:off x="1585346" y="2139214"/>
            <a:ext cx="2200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39AF62"/>
                </a:solidFill>
                <a:latin typeface="LT Saeada" pitchFamily="2" charset="77"/>
              </a:rPr>
              <a:t>RECLAMOS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FFFF7CC-8966-48B4-B74F-E44DF2AFEBDE}"/>
              </a:ext>
            </a:extLst>
          </p:cNvPr>
          <p:cNvSpPr txBox="1"/>
          <p:nvPr/>
        </p:nvSpPr>
        <p:spPr>
          <a:xfrm>
            <a:off x="5749009" y="2118187"/>
            <a:ext cx="251157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rgbClr val="FEC017"/>
                </a:solidFill>
                <a:latin typeface="LT Saeada" pitchFamily="2" charset="77"/>
              </a:rPr>
              <a:t>SOLICITUDES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80701FF-8C15-E792-DE1A-1D33E30BFC1F}"/>
              </a:ext>
            </a:extLst>
          </p:cNvPr>
          <p:cNvSpPr txBox="1"/>
          <p:nvPr/>
        </p:nvSpPr>
        <p:spPr>
          <a:xfrm>
            <a:off x="9154908" y="3205599"/>
            <a:ext cx="2200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115327"/>
                </a:solidFill>
                <a:latin typeface="LT Saeada" pitchFamily="2" charset="77"/>
              </a:rPr>
              <a:t>QUEJAS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47BEBC0-4E92-2184-1D0E-0FC02F552F1D}"/>
              </a:ext>
            </a:extLst>
          </p:cNvPr>
          <p:cNvSpPr txBox="1"/>
          <p:nvPr/>
        </p:nvSpPr>
        <p:spPr>
          <a:xfrm>
            <a:off x="9231550" y="4466373"/>
            <a:ext cx="2200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115327"/>
                </a:solidFill>
                <a:latin typeface="LT Saeada" pitchFamily="2" charset="77"/>
              </a:rPr>
              <a:t>RECURSOS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34CBE861-6E93-E0DC-BACB-5B7B10C4A1D7}"/>
              </a:ext>
            </a:extLst>
          </p:cNvPr>
          <p:cNvSpPr/>
          <p:nvPr/>
        </p:nvSpPr>
        <p:spPr>
          <a:xfrm>
            <a:off x="9687109" y="3691153"/>
            <a:ext cx="1225057" cy="695292"/>
          </a:xfrm>
          <a:prstGeom prst="roundRect">
            <a:avLst/>
          </a:prstGeom>
          <a:solidFill>
            <a:srgbClr val="39AF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949BACFE-7B8C-3586-980B-9054C31A0437}"/>
              </a:ext>
            </a:extLst>
          </p:cNvPr>
          <p:cNvSpPr/>
          <p:nvPr/>
        </p:nvSpPr>
        <p:spPr>
          <a:xfrm>
            <a:off x="9727039" y="4938626"/>
            <a:ext cx="1225057" cy="751829"/>
          </a:xfrm>
          <a:prstGeom prst="roundRect">
            <a:avLst/>
          </a:prstGeom>
          <a:solidFill>
            <a:srgbClr val="FEC0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highlight>
                <a:srgbClr val="FEC017"/>
              </a:highlight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AC52EE9-F737-E7E0-DE37-D48CAC52F523}"/>
              </a:ext>
            </a:extLst>
          </p:cNvPr>
          <p:cNvSpPr txBox="1"/>
          <p:nvPr/>
        </p:nvSpPr>
        <p:spPr>
          <a:xfrm>
            <a:off x="9997568" y="3680421"/>
            <a:ext cx="647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7</a:t>
            </a:r>
            <a:endParaRPr lang="es-CO" sz="3600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A219C2E-7D32-DF49-17F7-82B956DFBCE8}"/>
              </a:ext>
            </a:extLst>
          </p:cNvPr>
          <p:cNvSpPr txBox="1"/>
          <p:nvPr/>
        </p:nvSpPr>
        <p:spPr>
          <a:xfrm>
            <a:off x="10012058" y="4970916"/>
            <a:ext cx="647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115327"/>
                </a:solidFill>
              </a:rPr>
              <a:t>8</a:t>
            </a:r>
            <a:endParaRPr lang="es-CO" sz="3600" b="1" dirty="0">
              <a:solidFill>
                <a:srgbClr val="115327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0E9A078-0AAA-2CA8-737D-F335EF3DB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282" y="711572"/>
            <a:ext cx="2037597" cy="1249726"/>
          </a:xfrm>
          <a:prstGeom prst="rect">
            <a:avLst/>
          </a:prstGeom>
        </p:spPr>
      </p:pic>
      <p:sp>
        <p:nvSpPr>
          <p:cNvPr id="18" name="Rectángulo redondeado 14">
            <a:extLst>
              <a:ext uri="{FF2B5EF4-FFF2-40B4-BE49-F238E27FC236}">
                <a16:creationId xmlns:a16="http://schemas.microsoft.com/office/drawing/2014/main" id="{F257CE3A-8765-CA25-9D03-495687AE16FC}"/>
              </a:ext>
            </a:extLst>
          </p:cNvPr>
          <p:cNvSpPr/>
          <p:nvPr/>
        </p:nvSpPr>
        <p:spPr>
          <a:xfrm>
            <a:off x="9669456" y="2441185"/>
            <a:ext cx="1191308" cy="661588"/>
          </a:xfrm>
          <a:prstGeom prst="roundRect">
            <a:avLst/>
          </a:prstGeom>
          <a:solidFill>
            <a:srgbClr val="FEC0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highlight>
                <a:srgbClr val="FEC017"/>
              </a:highlight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DEC33C8-97CE-8F9B-7589-34B4D2769937}"/>
              </a:ext>
            </a:extLst>
          </p:cNvPr>
          <p:cNvSpPr txBox="1"/>
          <p:nvPr/>
        </p:nvSpPr>
        <p:spPr>
          <a:xfrm>
            <a:off x="9959539" y="2438996"/>
            <a:ext cx="647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/>
              <a:t>0</a:t>
            </a:r>
            <a:endParaRPr lang="es-CO" sz="3600" b="1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0AA70C4-2652-2B12-B639-7255D932A630}"/>
              </a:ext>
            </a:extLst>
          </p:cNvPr>
          <p:cNvSpPr txBox="1"/>
          <p:nvPr/>
        </p:nvSpPr>
        <p:spPr>
          <a:xfrm>
            <a:off x="9005132" y="1936813"/>
            <a:ext cx="26319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>
                <a:solidFill>
                  <a:srgbClr val="115327"/>
                </a:solidFill>
                <a:latin typeface="LT Saeada" pitchFamily="2" charset="77"/>
              </a:rPr>
              <a:t>F</a:t>
            </a:r>
            <a:r>
              <a:rPr lang="es-CO" sz="2800" b="1" dirty="0">
                <a:solidFill>
                  <a:srgbClr val="115327"/>
                </a:solidFill>
                <a:latin typeface="LT Saeada" pitchFamily="2" charset="77"/>
              </a:rPr>
              <a:t>ELICITACIONES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00B79F8-A391-25B0-E4DB-3A4E0DCFD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909460"/>
              </p:ext>
            </p:extLst>
          </p:nvPr>
        </p:nvGraphicFramePr>
        <p:xfrm>
          <a:off x="750665" y="2638869"/>
          <a:ext cx="3595973" cy="2997269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078516">
                  <a:extLst>
                    <a:ext uri="{9D8B030D-6E8A-4147-A177-3AD203B41FA5}">
                      <a16:colId xmlns:a16="http://schemas.microsoft.com/office/drawing/2014/main" val="2334694473"/>
                    </a:ext>
                  </a:extLst>
                </a:gridCol>
                <a:gridCol w="517457">
                  <a:extLst>
                    <a:ext uri="{9D8B030D-6E8A-4147-A177-3AD203B41FA5}">
                      <a16:colId xmlns:a16="http://schemas.microsoft.com/office/drawing/2014/main" val="3507718859"/>
                    </a:ext>
                  </a:extLst>
                </a:gridCol>
              </a:tblGrid>
              <a:tr h="17856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DETALLE DE CAUSAL </a:t>
                      </a:r>
                      <a:endParaRPr lang="es-CO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TOTAL </a:t>
                      </a:r>
                      <a:endParaRPr lang="es-CO" sz="11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8692691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INCONFORMIDAD CON EL AFORO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870512407"/>
                  </a:ext>
                </a:extLst>
              </a:tr>
              <a:tr h="3475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INCONFORMIDAD CON LA MEDICIÓN DEL CONSUMO O PRODUCCIÓN FACTURADO </a:t>
                      </a:r>
                      <a:endParaRPr lang="es-ES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29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890452911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COBRO MULTIPLE YO ACUMULADO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49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81265000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SUBSIDIOS Y CONTRIBUCIONES 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520885587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DESCUENTO POR PREDIO DESOCUPADO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157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65194494"/>
                  </a:ext>
                </a:extLst>
              </a:tr>
              <a:tr h="3475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COBRO POR  NÚMERO DE UNIDADES INDEPENDIENTES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33227840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ESTRATO INCORRECTO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214354456"/>
                  </a:ext>
                </a:extLst>
              </a:tr>
              <a:tr h="3475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CLASE DE USO INCORRECTO ( INDUSTRIAL,COMERCIAL ,OFICIAL )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11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701711201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TARIFA INCORRECTA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0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102253449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MULTIUSUARIOS DEL SERVICIO DE ASEO</a:t>
                      </a:r>
                      <a:endParaRPr lang="es-ES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494447469"/>
                  </a:ext>
                </a:extLst>
              </a:tr>
              <a:tr h="34753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INTERRUPCIONES  EN LA PRESTACIÓN DEL SERVICIO </a:t>
                      </a:r>
                      <a:endParaRPr lang="es-ES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34</a:t>
                      </a:r>
                      <a:endParaRPr lang="es-CO" sz="1100" b="0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48540702"/>
                  </a:ext>
                </a:extLst>
              </a:tr>
              <a:tr h="1785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TERMINACIÓN DE CONTRATO 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es-CO" sz="1100" b="0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290548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FE4DF4FD-A5B1-4E73-1E12-F798792A5E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8000483"/>
              </p:ext>
            </p:extLst>
          </p:nvPr>
        </p:nvGraphicFramePr>
        <p:xfrm>
          <a:off x="4915311" y="2662434"/>
          <a:ext cx="3605790" cy="231468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086921">
                  <a:extLst>
                    <a:ext uri="{9D8B030D-6E8A-4147-A177-3AD203B41FA5}">
                      <a16:colId xmlns:a16="http://schemas.microsoft.com/office/drawing/2014/main" val="3446172588"/>
                    </a:ext>
                  </a:extLst>
                </a:gridCol>
                <a:gridCol w="518869">
                  <a:extLst>
                    <a:ext uri="{9D8B030D-6E8A-4147-A177-3AD203B41FA5}">
                      <a16:colId xmlns:a16="http://schemas.microsoft.com/office/drawing/2014/main" val="2698337291"/>
                    </a:ext>
                  </a:extLst>
                </a:gridCol>
              </a:tblGrid>
              <a:tr h="1919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DETALLE DE CAUSAL </a:t>
                      </a:r>
                      <a:endParaRPr lang="es-CO" sz="1100" b="1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TOTAL </a:t>
                      </a:r>
                      <a:endParaRPr lang="es-CO" sz="1100" b="1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495970"/>
                  </a:ext>
                </a:extLst>
              </a:tr>
              <a:tr h="33843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SUPERINTENDENCIA DE SERVICIOS PBLICOS DOMICILIARIOS </a:t>
                      </a:r>
                      <a:endParaRPr lang="es-CO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5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7074314"/>
                  </a:ext>
                </a:extLst>
              </a:tr>
              <a:tr h="1919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SOLICITUDES PODA DE ARBOLES</a:t>
                      </a:r>
                      <a:endParaRPr lang="es-CO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175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2877227"/>
                  </a:ext>
                </a:extLst>
              </a:tr>
              <a:tr h="1919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SOLICITUDES DE INFORMACIÓN 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71403273"/>
                  </a:ext>
                </a:extLst>
              </a:tr>
              <a:tr h="1919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CORTE DE CESPED /  LIMPIEZA PARQUES/ BRIGADAS</a:t>
                      </a:r>
                      <a:endParaRPr lang="pt-BR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16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10754254"/>
                  </a:ext>
                </a:extLst>
              </a:tr>
              <a:tr h="1919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CULTURA CIUDADANA/PUNTOS CRITICOS/CONTENEDORES</a:t>
                      </a:r>
                      <a:endParaRPr lang="es-ES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42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689000867"/>
                  </a:ext>
                </a:extLst>
              </a:tr>
              <a:tr h="5029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OTROS ( CERTIFICADOS/ABONO/DESISTIMIENTOS/CAPACITACIONES/CANECAS/EVENTOS</a:t>
                      </a:r>
                      <a:endParaRPr lang="es-ES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145</a:t>
                      </a:r>
                      <a:endParaRPr lang="es-CO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99271265"/>
                  </a:ext>
                </a:extLst>
              </a:tr>
              <a:tr h="33843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ES" sz="1100" u="none" strike="noStrike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SERVICIOS  ESPECIALES DE RECOLECCION DE ESCOMBROS, INSERVIBLES Y MATERIAL VEGETAL </a:t>
                      </a:r>
                      <a:endParaRPr lang="es-ES" sz="1100" b="0" i="0" u="none" strike="noStrike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10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</a:rPr>
                        <a:t>119</a:t>
                      </a:r>
                      <a:endParaRPr lang="es-CO" sz="1100" b="0" i="0" u="none" strike="noStrike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299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1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B7999B50-2CD2-9443-CD1D-D9295C65DE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59"/>
          <a:stretch/>
        </p:blipFill>
        <p:spPr>
          <a:xfrm>
            <a:off x="0" y="11269"/>
            <a:ext cx="12192000" cy="6858000"/>
          </a:xfrm>
          <a:prstGeom prst="rect">
            <a:avLst/>
          </a:prstGeom>
        </p:spPr>
      </p:pic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0AA236DC-D8CE-F698-22F1-3DD0F750B0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738410"/>
              </p:ext>
            </p:extLst>
          </p:nvPr>
        </p:nvGraphicFramePr>
        <p:xfrm>
          <a:off x="4550502" y="1620546"/>
          <a:ext cx="4989242" cy="3184428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1991">
                  <a:extLst>
                    <a:ext uri="{9D8B030D-6E8A-4147-A177-3AD203B41FA5}">
                      <a16:colId xmlns:a16="http://schemas.microsoft.com/office/drawing/2014/main" val="2953028000"/>
                    </a:ext>
                  </a:extLst>
                </a:gridCol>
                <a:gridCol w="1228618">
                  <a:extLst>
                    <a:ext uri="{9D8B030D-6E8A-4147-A177-3AD203B41FA5}">
                      <a16:colId xmlns:a16="http://schemas.microsoft.com/office/drawing/2014/main" val="443333102"/>
                    </a:ext>
                  </a:extLst>
                </a:gridCol>
                <a:gridCol w="1378633">
                  <a:extLst>
                    <a:ext uri="{9D8B030D-6E8A-4147-A177-3AD203B41FA5}">
                      <a16:colId xmlns:a16="http://schemas.microsoft.com/office/drawing/2014/main" val="1858881127"/>
                    </a:ext>
                  </a:extLst>
                </a:gridCol>
              </a:tblGrid>
              <a:tr h="97554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solidFill>
                            <a:srgbClr val="115327"/>
                          </a:solidFill>
                          <a:effectLst/>
                        </a:rPr>
                        <a:t>SISTEMA ÚNICO DE INFORMACIÓN DE TRÁMITES - SUIT</a:t>
                      </a:r>
                      <a:endParaRPr lang="es-ES" sz="1400" b="1" i="0" u="none" strike="noStrike" dirty="0">
                        <a:solidFill>
                          <a:srgbClr val="115327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FEC01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solidFill>
                            <a:srgbClr val="115327"/>
                          </a:solidFill>
                          <a:effectLst/>
                        </a:rPr>
                        <a:t>Solicitudes resueltas parcialmente en línea</a:t>
                      </a:r>
                      <a:endParaRPr lang="es-ES" sz="1400" b="1" i="0" u="none" strike="noStrike" dirty="0">
                        <a:solidFill>
                          <a:srgbClr val="115327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FEC01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solidFill>
                            <a:srgbClr val="115327"/>
                          </a:solidFill>
                          <a:effectLst/>
                        </a:rPr>
                        <a:t>Solicitudes resueltas de forma presencial</a:t>
                      </a:r>
                      <a:endParaRPr lang="es-ES" sz="1400" b="1" i="0" u="none" strike="noStrike" dirty="0">
                        <a:solidFill>
                          <a:srgbClr val="115327"/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>
                    <a:solidFill>
                      <a:srgbClr val="FEC0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8157804"/>
                  </a:ext>
                </a:extLst>
              </a:tr>
              <a:tr h="36457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83162 CAMBIO DE TARIFA DE SERVICIOS PÚBLICOS </a:t>
                      </a:r>
                      <a:endParaRPr lang="es-ES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8020072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83295 CAMBIO DE LA CLASE DE USO DE UN INMUEBLE AL CUAL SE LE PRESTA EL SERVICIO PÚBLICO</a:t>
                      </a:r>
                      <a:endParaRPr lang="es-ES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4595257"/>
                  </a:ext>
                </a:extLst>
              </a:tr>
              <a:tr h="72915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84061 SERVICIOS ESPECIALES DE RECOLECCIÓN DE PODAS, INSERVIBLES O ESCOMBROS</a:t>
                      </a:r>
                      <a:endParaRPr lang="es-ES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42433905"/>
                  </a:ext>
                </a:extLst>
              </a:tr>
              <a:tr h="36457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84062 DUPLICADO DE RECIBOS DE PAGO</a:t>
                      </a:r>
                      <a:endParaRPr lang="es-ES" sz="12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Helvetica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16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16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6864433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F868B07F-1A76-C2DE-9470-E0D5C8E10710}"/>
              </a:ext>
            </a:extLst>
          </p:cNvPr>
          <p:cNvSpPr txBox="1"/>
          <p:nvPr/>
        </p:nvSpPr>
        <p:spPr>
          <a:xfrm>
            <a:off x="9812527" y="1567963"/>
            <a:ext cx="1967863" cy="613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1400" b="1" dirty="0">
                <a:solidFill>
                  <a:srgbClr val="39AF62"/>
                </a:solidFill>
                <a:effectLst/>
              </a:rPr>
              <a:t>SOLICITUDES A LAS QUE</a:t>
            </a:r>
          </a:p>
          <a:p>
            <a:pPr algn="ctr">
              <a:lnSpc>
                <a:spcPct val="80000"/>
              </a:lnSpc>
            </a:pPr>
            <a:r>
              <a:rPr lang="es-ES" sz="1400" b="1" dirty="0">
                <a:solidFill>
                  <a:srgbClr val="39AF62"/>
                </a:solidFill>
                <a:effectLst/>
              </a:rPr>
              <a:t>SE LES NEGÓ EL ACCESO</a:t>
            </a:r>
          </a:p>
          <a:p>
            <a:pPr algn="ctr">
              <a:lnSpc>
                <a:spcPct val="80000"/>
              </a:lnSpc>
            </a:pPr>
            <a:r>
              <a:rPr lang="es-ES" sz="1400" b="1" dirty="0">
                <a:solidFill>
                  <a:srgbClr val="39AF62"/>
                </a:solidFill>
                <a:effectLst/>
              </a:rPr>
              <a:t>A LA INFORMACIÓN</a:t>
            </a:r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8A7AD25A-26FB-E560-7FF9-B69AC4CEF155}"/>
              </a:ext>
            </a:extLst>
          </p:cNvPr>
          <p:cNvSpPr/>
          <p:nvPr/>
        </p:nvSpPr>
        <p:spPr>
          <a:xfrm>
            <a:off x="10018293" y="2239821"/>
            <a:ext cx="1735503" cy="809594"/>
          </a:xfrm>
          <a:prstGeom prst="roundRect">
            <a:avLst/>
          </a:prstGeom>
          <a:solidFill>
            <a:srgbClr val="39AF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E2AFFF88-DD88-31CD-3696-AA390BD3871C}"/>
              </a:ext>
            </a:extLst>
          </p:cNvPr>
          <p:cNvSpPr/>
          <p:nvPr/>
        </p:nvSpPr>
        <p:spPr>
          <a:xfrm>
            <a:off x="10018295" y="3879973"/>
            <a:ext cx="1735503" cy="796436"/>
          </a:xfrm>
          <a:prstGeom prst="roundRect">
            <a:avLst/>
          </a:prstGeom>
          <a:solidFill>
            <a:srgbClr val="FEC0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highlight>
                <a:srgbClr val="FEC017"/>
              </a:highligh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C8268D4-33E4-BF15-ED69-D3A9B30736A2}"/>
              </a:ext>
            </a:extLst>
          </p:cNvPr>
          <p:cNvSpPr txBox="1"/>
          <p:nvPr/>
        </p:nvSpPr>
        <p:spPr>
          <a:xfrm>
            <a:off x="10562486" y="2325983"/>
            <a:ext cx="647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48B7F17-4633-2F68-52C1-E721C3B84E06}"/>
              </a:ext>
            </a:extLst>
          </p:cNvPr>
          <p:cNvSpPr txBox="1"/>
          <p:nvPr/>
        </p:nvSpPr>
        <p:spPr>
          <a:xfrm>
            <a:off x="10145065" y="4049234"/>
            <a:ext cx="1481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>
                <a:solidFill>
                  <a:srgbClr val="115327"/>
                </a:solidFill>
                <a:effectLst/>
                <a:latin typeface="Helvetica" pitchFamily="2" charset="0"/>
              </a:rPr>
              <a:t>MENOR O IGUAL A 15 DÍAS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C14A43E-AC73-B220-D0F8-5268EE2E43B6}"/>
              </a:ext>
            </a:extLst>
          </p:cNvPr>
          <p:cNvSpPr txBox="1"/>
          <p:nvPr/>
        </p:nvSpPr>
        <p:spPr>
          <a:xfrm>
            <a:off x="10067686" y="3440269"/>
            <a:ext cx="1608730" cy="4434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1400" b="1" dirty="0">
                <a:solidFill>
                  <a:srgbClr val="115327"/>
                </a:solidFill>
                <a:effectLst/>
                <a:latin typeface="Helvetica" pitchFamily="2" charset="0"/>
              </a:rPr>
              <a:t>TIEMPO DE RESPUESTA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D60E367-BFD7-4733-0932-E96E6F695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206" y="5264898"/>
            <a:ext cx="874820" cy="874820"/>
          </a:xfrm>
          <a:prstGeom prst="rect">
            <a:avLst/>
          </a:prstGeom>
          <a:solidFill>
            <a:srgbClr val="00B050"/>
          </a:solidFill>
          <a:ln>
            <a:noFill/>
          </a:ln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05EE636C-3AA4-BF72-DF72-6F969CCF70C1}"/>
              </a:ext>
            </a:extLst>
          </p:cNvPr>
          <p:cNvSpPr txBox="1"/>
          <p:nvPr/>
        </p:nvSpPr>
        <p:spPr>
          <a:xfrm>
            <a:off x="4477635" y="490790"/>
            <a:ext cx="7173800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s-CO" sz="3200" b="1" dirty="0">
                <a:solidFill>
                  <a:srgbClr val="0D5327"/>
                </a:solidFill>
                <a:latin typeface="LT Saeada" pitchFamily="2" charset="77"/>
              </a:rPr>
              <a:t>INFORME ACCESO A INFORMACIÓN </a:t>
            </a:r>
            <a:r>
              <a:rPr lang="es-CO" sz="3200" b="1" dirty="0">
                <a:solidFill>
                  <a:srgbClr val="39AF62"/>
                </a:solidFill>
                <a:latin typeface="LT Saeada" pitchFamily="2" charset="77"/>
              </a:rPr>
              <a:t>QUEJAS Y RECLAMOS MAYO 2026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4497257-D68C-95EB-2DF7-FFE0EC4AF4BD}"/>
              </a:ext>
            </a:extLst>
          </p:cNvPr>
          <p:cNvSpPr txBox="1"/>
          <p:nvPr/>
        </p:nvSpPr>
        <p:spPr>
          <a:xfrm>
            <a:off x="5436393" y="5394371"/>
            <a:ext cx="1608730" cy="615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1400" b="1" dirty="0">
                <a:solidFill>
                  <a:srgbClr val="00B050"/>
                </a:solidFill>
                <a:effectLst/>
                <a:latin typeface="Helvetica" pitchFamily="2" charset="0"/>
              </a:rPr>
              <a:t>TRASLADO A LA</a:t>
            </a:r>
            <a:br>
              <a:rPr lang="es-ES" sz="1400" b="1" dirty="0">
                <a:solidFill>
                  <a:srgbClr val="00B050"/>
                </a:solidFill>
                <a:effectLst/>
                <a:latin typeface="Helvetica" pitchFamily="2" charset="0"/>
              </a:rPr>
            </a:br>
            <a:r>
              <a:rPr lang="es-ES" sz="1400" b="1" dirty="0">
                <a:solidFill>
                  <a:srgbClr val="00B050"/>
                </a:solidFill>
                <a:effectLst/>
                <a:latin typeface="Helvetica" pitchFamily="2" charset="0"/>
              </a:rPr>
              <a:t>COMPETENCIA</a:t>
            </a: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5391B3DB-3AF9-2A8E-2FC8-3AF78EDD1E1D}"/>
              </a:ext>
            </a:extLst>
          </p:cNvPr>
          <p:cNvSpPr/>
          <p:nvPr/>
        </p:nvSpPr>
        <p:spPr>
          <a:xfrm>
            <a:off x="6987762" y="5266503"/>
            <a:ext cx="1212955" cy="796436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00B050"/>
              </a:solidFill>
              <a:highlight>
                <a:srgbClr val="808080"/>
              </a:highlight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ECC93D0-560F-EDD5-3813-2BBA8F93D8F9}"/>
              </a:ext>
            </a:extLst>
          </p:cNvPr>
          <p:cNvSpPr txBox="1"/>
          <p:nvPr/>
        </p:nvSpPr>
        <p:spPr>
          <a:xfrm>
            <a:off x="7270681" y="5341555"/>
            <a:ext cx="647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chemeClr val="bg1"/>
                </a:solidFill>
              </a:rPr>
              <a:t>29</a:t>
            </a:r>
            <a:endParaRPr lang="es-CO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55BB210-BFD8-177D-9A07-D6C4909CA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868" y="318237"/>
            <a:ext cx="2037597" cy="1249726"/>
          </a:xfrm>
          <a:prstGeom prst="rect">
            <a:avLst/>
          </a:prstGeom>
        </p:spPr>
      </p:pic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9B3C2766-B8E0-9067-2438-998A468DAC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9071731"/>
              </p:ext>
            </p:extLst>
          </p:nvPr>
        </p:nvGraphicFramePr>
        <p:xfrm>
          <a:off x="114894" y="246801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0D7ADA91-9E16-D081-D232-2E98819FB463}"/>
              </a:ext>
            </a:extLst>
          </p:cNvPr>
          <p:cNvSpPr txBox="1"/>
          <p:nvPr/>
        </p:nvSpPr>
        <p:spPr>
          <a:xfrm>
            <a:off x="81973" y="2026786"/>
            <a:ext cx="4468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CANALES DE ATENCIÓN DE PQRS</a:t>
            </a:r>
            <a:endParaRPr lang="es-CO" sz="2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4784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7C0F6F-013E-8169-F44B-13A6B52CB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33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2740</TotalTime>
  <Words>274</Words>
  <Application>Microsoft Office PowerPoint</Application>
  <PresentationFormat>Panorámica</PresentationFormat>
  <Paragraphs>80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Helvetica</vt:lpstr>
      <vt:lpstr>LT Saeada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Martinez</dc:creator>
  <cp:lastModifiedBy>PQR</cp:lastModifiedBy>
  <cp:revision>32</cp:revision>
  <dcterms:created xsi:type="dcterms:W3CDTF">2025-04-09T21:08:55Z</dcterms:created>
  <dcterms:modified xsi:type="dcterms:W3CDTF">2026-07-15T12:34:11Z</dcterms:modified>
</cp:coreProperties>
</file>